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27"/>
  </p:notesMasterIdLst>
  <p:handoutMasterIdLst>
    <p:handoutMasterId r:id="rId28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81" r:id="rId22"/>
    <p:sldId id="277" r:id="rId23"/>
    <p:sldId id="278" r:id="rId24"/>
    <p:sldId id="279" r:id="rId25"/>
    <p:sldId id="282" r:id="rId26"/>
  </p:sldIdLst>
  <p:sldSz cx="12192000" cy="6858000"/>
  <p:notesSz cx="6858000" cy="9144000"/>
  <p:embeddedFontLst>
    <p:embeddedFont>
      <p:font typeface="Poppins" panose="00000500000000000000" pitchFamily="2" charset="0"/>
      <p:regular r:id="rId29"/>
      <p:bold r:id="rId30"/>
      <p:italic r:id="rId31"/>
      <p:boldItalic r:id="rId32"/>
    </p:embeddedFont>
    <p:embeddedFont>
      <p:font typeface="Poppins Medium" panose="00000600000000000000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682">
          <p15:clr>
            <a:srgbClr val="A4A3A4"/>
          </p15:clr>
        </p15:guide>
        <p15:guide id="2" pos="325">
          <p15:clr>
            <a:srgbClr val="A4A3A4"/>
          </p15:clr>
        </p15:guide>
        <p15:guide id="3" pos="1504" userDrawn="1">
          <p15:clr>
            <a:srgbClr val="A4A3A4"/>
          </p15:clr>
        </p15:guide>
        <p15:guide id="4" pos="6879">
          <p15:clr>
            <a:srgbClr val="A4A3A4"/>
          </p15:clr>
        </p15:guide>
        <p15:guide id="5" pos="3250">
          <p15:clr>
            <a:srgbClr val="A4A3A4"/>
          </p15:clr>
        </p15:guide>
        <p15:guide id="6" orient="horz" pos="1729" userDrawn="1">
          <p15:clr>
            <a:srgbClr val="A4A3A4"/>
          </p15:clr>
        </p15:guide>
        <p15:guide id="7" orient="horz" pos="845">
          <p15:clr>
            <a:srgbClr val="A4A3A4"/>
          </p15:clr>
        </p15:guide>
        <p15:guide id="8" orient="horz" pos="304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7A2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A02BAD8-2F0C-4BC5-8D39-33C48B483F86}">
  <a:tblStyle styleId="{EA02BAD8-2F0C-4BC5-8D39-33C48B483F86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57" autoAdjust="0"/>
    <p:restoredTop sz="85037" autoAdjust="0"/>
  </p:normalViewPr>
  <p:slideViewPr>
    <p:cSldViewPr snapToGrid="0">
      <p:cViewPr varScale="1">
        <p:scale>
          <a:sx n="96" d="100"/>
          <a:sy n="96" d="100"/>
        </p:scale>
        <p:origin x="816" y="78"/>
      </p:cViewPr>
      <p:guideLst>
        <p:guide orient="horz" pos="2682"/>
        <p:guide pos="325"/>
        <p:guide pos="1504"/>
        <p:guide pos="6879"/>
        <p:guide pos="3250"/>
        <p:guide orient="horz" pos="1729"/>
        <p:guide orient="horz" pos="845"/>
        <p:guide orient="horz" pos="304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3" d="100"/>
          <a:sy n="43" d="100"/>
        </p:scale>
        <p:origin x="2472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FC7F8934-010C-2A1B-A287-15684B8C407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BD362D8-15AC-268F-92B2-E4010C49E8D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09BF1F-2205-463C-8314-F001358D3E2A}" type="datetimeFigureOut">
              <a:rPr lang="es-MX" smtClean="0"/>
              <a:t>15/11/2024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AEEA117-17AB-0D8D-194B-7B7A0B76574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F5D79B4-4AAB-A9C0-426E-346A914755B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AF8B42-CA41-49F1-B2D4-C6E4D86AA3EC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24409240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ada" preserve="1">
  <p:cSld name="portada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1F1AEAF-7CC8-B7AD-A894-463780D4F70D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60" b="6863"/>
          <a:stretch/>
        </p:blipFill>
        <p:spPr bwMode="auto">
          <a:xfrm>
            <a:off x="-10027" y="-1"/>
            <a:ext cx="1221205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Google Shape;17;p2"/>
          <p:cNvSpPr/>
          <p:nvPr/>
        </p:nvSpPr>
        <p:spPr>
          <a:xfrm rot="-5400000">
            <a:off x="2667004" y="-2667004"/>
            <a:ext cx="6857994" cy="12191999"/>
          </a:xfrm>
          <a:prstGeom prst="rect">
            <a:avLst/>
          </a:prstGeom>
          <a:solidFill>
            <a:schemeClr val="lt1">
              <a:alpha val="67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titulo"/>
          <p:cNvSpPr txBox="1">
            <a:spLocks noGrp="1"/>
          </p:cNvSpPr>
          <p:nvPr>
            <p:ph type="body" idx="1"/>
          </p:nvPr>
        </p:nvSpPr>
        <p:spPr>
          <a:xfrm>
            <a:off x="1018903" y="1973263"/>
            <a:ext cx="10099086" cy="725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 b="1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19" name="subtitulo"/>
          <p:cNvSpPr txBox="1">
            <a:spLocks noGrp="1"/>
          </p:cNvSpPr>
          <p:nvPr>
            <p:ph type="body" idx="2" hasCustomPrompt="1"/>
          </p:nvPr>
        </p:nvSpPr>
        <p:spPr>
          <a:xfrm>
            <a:off x="1018902" y="2802799"/>
            <a:ext cx="10099086" cy="1154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7200"/>
              <a:buNone/>
              <a:defRPr sz="7200" b="1">
                <a:solidFill>
                  <a:srgbClr val="3F3F3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r>
              <a:rPr lang="es-MX" dirty="0"/>
              <a:t>h</a:t>
            </a:r>
            <a:endParaRPr dirty="0"/>
          </a:p>
        </p:txBody>
      </p:sp>
      <p:sp>
        <p:nvSpPr>
          <p:cNvPr id="20" name="periodo"/>
          <p:cNvSpPr txBox="1">
            <a:spLocks noGrp="1"/>
          </p:cNvSpPr>
          <p:nvPr>
            <p:ph type="body" idx="3"/>
          </p:nvPr>
        </p:nvSpPr>
        <p:spPr>
          <a:xfrm>
            <a:off x="1018902" y="3997646"/>
            <a:ext cx="10099085" cy="397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37E6DB1-802A-8AA7-FE15-0669B3E95A60}"/>
              </a:ext>
            </a:extLst>
          </p:cNvPr>
          <p:cNvSpPr/>
          <p:nvPr userDrawn="1"/>
        </p:nvSpPr>
        <p:spPr>
          <a:xfrm>
            <a:off x="0" y="5815067"/>
            <a:ext cx="12191999" cy="1042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DA76F2A4-BC5F-864E-26C1-3F819F69007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0946" y="5887359"/>
            <a:ext cx="1850107" cy="729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41057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_grafica" preserve="1" userDrawn="1">
  <p:cSld name="nota_calibrar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/>
        </p:nvSpPr>
        <p:spPr>
          <a:xfrm>
            <a:off x="11066931" y="6204489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rgbClr val="FD7A22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sz="1400" dirty="0">
              <a:solidFill>
                <a:srgbClr val="FD7A2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2E56F0-F4B8-33C0-6943-46520DE4D46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39"/>
          <a:stretch/>
        </p:blipFill>
        <p:spPr bwMode="auto">
          <a:xfrm>
            <a:off x="11047843" y="359229"/>
            <a:ext cx="969986" cy="9797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itulo">
            <a:extLst>
              <a:ext uri="{FF2B5EF4-FFF2-40B4-BE49-F238E27FC236}">
                <a16:creationId xmlns:a16="http://schemas.microsoft.com/office/drawing/2014/main" id="{339BAC04-121A-9879-0DFD-276E204933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4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cxnSp>
        <p:nvCxnSpPr>
          <p:cNvPr id="9" name="Google Shape;126;p10">
            <a:extLst>
              <a:ext uri="{FF2B5EF4-FFF2-40B4-BE49-F238E27FC236}">
                <a16:creationId xmlns:a16="http://schemas.microsoft.com/office/drawing/2014/main" id="{C7B681E0-697A-5745-4281-152BD7F03F13}"/>
              </a:ext>
            </a:extLst>
          </p:cNvPr>
          <p:cNvCxnSpPr/>
          <p:nvPr userDrawn="1"/>
        </p:nvCxnSpPr>
        <p:spPr>
          <a:xfrm rot="10800000">
            <a:off x="11747698" y="1254063"/>
            <a:ext cx="0" cy="4898375"/>
          </a:xfrm>
          <a:prstGeom prst="straightConnector1">
            <a:avLst/>
          </a:prstGeom>
          <a:noFill/>
          <a:ln w="9525" cap="flat" cmpd="sng">
            <a:solidFill>
              <a:srgbClr val="FD7A22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1556228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_grafica" preserve="1" userDrawn="1">
  <p:cSld name="una_grafica_sencilla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imagen_principal"/>
          <p:cNvSpPr>
            <a:spLocks noGrp="1"/>
          </p:cNvSpPr>
          <p:nvPr>
            <p:ph type="pic" idx="2"/>
          </p:nvPr>
        </p:nvSpPr>
        <p:spPr>
          <a:xfrm>
            <a:off x="403814" y="1289957"/>
            <a:ext cx="10487344" cy="5192486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Google Shape;106;p7">
            <a:extLst>
              <a:ext uri="{FF2B5EF4-FFF2-40B4-BE49-F238E27FC236}">
                <a16:creationId xmlns:a16="http://schemas.microsoft.com/office/drawing/2014/main" id="{77C520D3-ED32-A75E-3445-324F37DA1081}"/>
              </a:ext>
            </a:extLst>
          </p:cNvPr>
          <p:cNvSpPr txBox="1"/>
          <p:nvPr userDrawn="1"/>
        </p:nvSpPr>
        <p:spPr>
          <a:xfrm>
            <a:off x="11066931" y="6204489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rgbClr val="FD7A22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sz="1400" dirty="0">
              <a:solidFill>
                <a:srgbClr val="FD7A2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titulo">
            <a:extLst>
              <a:ext uri="{FF2B5EF4-FFF2-40B4-BE49-F238E27FC236}">
                <a16:creationId xmlns:a16="http://schemas.microsoft.com/office/drawing/2014/main" id="{9A690C19-FAA6-6317-A9FC-200499667E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4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cxnSp>
        <p:nvCxnSpPr>
          <p:cNvPr id="7" name="Google Shape;126;p10">
            <a:extLst>
              <a:ext uri="{FF2B5EF4-FFF2-40B4-BE49-F238E27FC236}">
                <a16:creationId xmlns:a16="http://schemas.microsoft.com/office/drawing/2014/main" id="{6C73DCB3-A2A7-4151-F689-CDE23F9E8E40}"/>
              </a:ext>
            </a:extLst>
          </p:cNvPr>
          <p:cNvCxnSpPr/>
          <p:nvPr userDrawn="1"/>
        </p:nvCxnSpPr>
        <p:spPr>
          <a:xfrm rot="10800000">
            <a:off x="11747698" y="1254063"/>
            <a:ext cx="0" cy="4898375"/>
          </a:xfrm>
          <a:prstGeom prst="straightConnector1">
            <a:avLst/>
          </a:prstGeom>
          <a:noFill/>
          <a:ln w="9525" cap="flat" cmpd="sng">
            <a:solidFill>
              <a:srgbClr val="FD7A2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8" name="Picture 3">
            <a:extLst>
              <a:ext uri="{FF2B5EF4-FFF2-40B4-BE49-F238E27FC236}">
                <a16:creationId xmlns:a16="http://schemas.microsoft.com/office/drawing/2014/main" id="{D24246CB-5BC8-A346-DAF3-A49C4798B25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39"/>
          <a:stretch/>
        </p:blipFill>
        <p:spPr bwMode="auto">
          <a:xfrm>
            <a:off x="11047843" y="359229"/>
            <a:ext cx="969986" cy="9797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33092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8" userDrawn="1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_grafica" preserve="1" userDrawn="1">
  <p:cSld name="una_grafica_mas_100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imagen_principal"/>
          <p:cNvSpPr>
            <a:spLocks noGrp="1"/>
          </p:cNvSpPr>
          <p:nvPr>
            <p:ph type="pic" idx="2"/>
          </p:nvPr>
        </p:nvSpPr>
        <p:spPr>
          <a:xfrm>
            <a:off x="420688" y="1257300"/>
            <a:ext cx="10470469" cy="4938090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AE6F23FC-735C-E36D-3F4F-D4827BBE9830}"/>
              </a:ext>
            </a:extLst>
          </p:cNvPr>
          <p:cNvSpPr txBox="1"/>
          <p:nvPr userDrawn="1"/>
        </p:nvSpPr>
        <p:spPr>
          <a:xfrm>
            <a:off x="371023" y="6400447"/>
            <a:ext cx="92329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>
                <a:solidFill>
                  <a:srgbClr val="FD7A2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Nota: los porcentajes suman más de 100% ya que se trata de una pregunta </a:t>
            </a:r>
            <a:r>
              <a:rPr lang="es-ES" sz="1100" dirty="0" err="1">
                <a:solidFill>
                  <a:srgbClr val="FD7A2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multi-respuesta</a:t>
            </a:r>
            <a:r>
              <a:rPr lang="es-ES" sz="1100" dirty="0">
                <a:solidFill>
                  <a:srgbClr val="FD7A2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Se omite la no respuesta</a:t>
            </a:r>
            <a:endParaRPr lang="es-MX" sz="1100" dirty="0">
              <a:solidFill>
                <a:srgbClr val="FD7A2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8" name="Google Shape;106;p7">
            <a:extLst>
              <a:ext uri="{FF2B5EF4-FFF2-40B4-BE49-F238E27FC236}">
                <a16:creationId xmlns:a16="http://schemas.microsoft.com/office/drawing/2014/main" id="{07F880CE-8215-31FA-69DB-2C6CEEB8060B}"/>
              </a:ext>
            </a:extLst>
          </p:cNvPr>
          <p:cNvSpPr txBox="1"/>
          <p:nvPr userDrawn="1"/>
        </p:nvSpPr>
        <p:spPr>
          <a:xfrm>
            <a:off x="11066931" y="6204489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rgbClr val="FD7A22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sz="1400" dirty="0">
              <a:solidFill>
                <a:srgbClr val="FD7A2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titulo">
            <a:extLst>
              <a:ext uri="{FF2B5EF4-FFF2-40B4-BE49-F238E27FC236}">
                <a16:creationId xmlns:a16="http://schemas.microsoft.com/office/drawing/2014/main" id="{40A4E4D2-0A1D-A5F5-71DA-0E4CD53AD3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4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cxnSp>
        <p:nvCxnSpPr>
          <p:cNvPr id="12" name="Google Shape;126;p10">
            <a:extLst>
              <a:ext uri="{FF2B5EF4-FFF2-40B4-BE49-F238E27FC236}">
                <a16:creationId xmlns:a16="http://schemas.microsoft.com/office/drawing/2014/main" id="{8D2918FC-1FEA-1364-C641-255BD20F04A8}"/>
              </a:ext>
            </a:extLst>
          </p:cNvPr>
          <p:cNvCxnSpPr/>
          <p:nvPr userDrawn="1"/>
        </p:nvCxnSpPr>
        <p:spPr>
          <a:xfrm rot="10800000">
            <a:off x="11747698" y="1254063"/>
            <a:ext cx="0" cy="4898375"/>
          </a:xfrm>
          <a:prstGeom prst="straightConnector1">
            <a:avLst/>
          </a:prstGeom>
          <a:noFill/>
          <a:ln w="9525" cap="flat" cmpd="sng">
            <a:solidFill>
              <a:srgbClr val="FD7A2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3" name="Picture 3">
            <a:extLst>
              <a:ext uri="{FF2B5EF4-FFF2-40B4-BE49-F238E27FC236}">
                <a16:creationId xmlns:a16="http://schemas.microsoft.com/office/drawing/2014/main" id="{440139F6-17CA-E07B-4941-10B512FD853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39"/>
          <a:stretch/>
        </p:blipFill>
        <p:spPr bwMode="auto">
          <a:xfrm>
            <a:off x="11047843" y="359229"/>
            <a:ext cx="969986" cy="9797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31060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90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_grafica" preserve="1" userDrawn="1">
  <p:cSld name="una_grafica_metodo_morena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imagen_principal"/>
          <p:cNvSpPr>
            <a:spLocks noGrp="1"/>
          </p:cNvSpPr>
          <p:nvPr>
            <p:ph type="pic" idx="2"/>
          </p:nvPr>
        </p:nvSpPr>
        <p:spPr>
          <a:xfrm>
            <a:off x="420687" y="1257299"/>
            <a:ext cx="10486799" cy="5195889"/>
          </a:xfrm>
          <a:prstGeom prst="rect">
            <a:avLst/>
          </a:prstGeom>
          <a:noFill/>
          <a:ln>
            <a:noFill/>
          </a:ln>
        </p:spPr>
      </p:sp>
      <p:sp>
        <p:nvSpPr>
          <p:cNvPr id="3" name="Google Shape;106;p7">
            <a:extLst>
              <a:ext uri="{FF2B5EF4-FFF2-40B4-BE49-F238E27FC236}">
                <a16:creationId xmlns:a16="http://schemas.microsoft.com/office/drawing/2014/main" id="{89213BA2-2D6A-ED1C-4983-732D07C856C2}"/>
              </a:ext>
            </a:extLst>
          </p:cNvPr>
          <p:cNvSpPr txBox="1"/>
          <p:nvPr userDrawn="1"/>
        </p:nvSpPr>
        <p:spPr>
          <a:xfrm>
            <a:off x="11066931" y="6204489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rgbClr val="FD7A22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sz="1400" dirty="0">
              <a:solidFill>
                <a:srgbClr val="FD7A2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" name="titulo">
            <a:extLst>
              <a:ext uri="{FF2B5EF4-FFF2-40B4-BE49-F238E27FC236}">
                <a16:creationId xmlns:a16="http://schemas.microsoft.com/office/drawing/2014/main" id="{FC175CD8-D8DF-7030-961F-E8E7C8F78F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4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cxnSp>
        <p:nvCxnSpPr>
          <p:cNvPr id="8" name="Google Shape;126;p10">
            <a:extLst>
              <a:ext uri="{FF2B5EF4-FFF2-40B4-BE49-F238E27FC236}">
                <a16:creationId xmlns:a16="http://schemas.microsoft.com/office/drawing/2014/main" id="{99FD77D2-40B7-30D4-AAA3-F2E91642AB2D}"/>
              </a:ext>
            </a:extLst>
          </p:cNvPr>
          <p:cNvCxnSpPr/>
          <p:nvPr userDrawn="1"/>
        </p:nvCxnSpPr>
        <p:spPr>
          <a:xfrm rot="10800000">
            <a:off x="11747698" y="1254063"/>
            <a:ext cx="0" cy="4898375"/>
          </a:xfrm>
          <a:prstGeom prst="straightConnector1">
            <a:avLst/>
          </a:prstGeom>
          <a:noFill/>
          <a:ln w="9525" cap="flat" cmpd="sng">
            <a:solidFill>
              <a:srgbClr val="FD7A2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9" name="Picture 3">
            <a:extLst>
              <a:ext uri="{FF2B5EF4-FFF2-40B4-BE49-F238E27FC236}">
                <a16:creationId xmlns:a16="http://schemas.microsoft.com/office/drawing/2014/main" id="{944A7BE3-5FEA-7999-2E1B-8BA9609D4D8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39"/>
          <a:stretch/>
        </p:blipFill>
        <p:spPr bwMode="auto">
          <a:xfrm>
            <a:off x="11047843" y="359229"/>
            <a:ext cx="969986" cy="9797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109232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65" userDrawn="1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_grafica" preserve="1" userDrawn="1">
  <p:cSld name="sankey_especial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imagen_principal"/>
          <p:cNvSpPr>
            <a:spLocks noGrp="1"/>
          </p:cNvSpPr>
          <p:nvPr>
            <p:ph type="pic" idx="2"/>
          </p:nvPr>
        </p:nvSpPr>
        <p:spPr>
          <a:xfrm>
            <a:off x="420687" y="1257299"/>
            <a:ext cx="5865813" cy="5225143"/>
          </a:xfrm>
          <a:prstGeom prst="rect">
            <a:avLst/>
          </a:prstGeom>
          <a:noFill/>
          <a:ln>
            <a:noFill/>
          </a:ln>
        </p:spPr>
      </p:sp>
      <p:sp>
        <p:nvSpPr>
          <p:cNvPr id="3" name="tabla">
            <a:extLst>
              <a:ext uri="{FF2B5EF4-FFF2-40B4-BE49-F238E27FC236}">
                <a16:creationId xmlns:a16="http://schemas.microsoft.com/office/drawing/2014/main" id="{C8200217-E3B6-F998-F17A-682234A04A3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77881" y="1257300"/>
            <a:ext cx="4613275" cy="5208814"/>
          </a:xfrm>
        </p:spPr>
        <p:txBody>
          <a:bodyPr>
            <a:normAutofit/>
          </a:bodyPr>
          <a:lstStyle>
            <a:lvl1pPr marL="50800" indent="0">
              <a:buNone/>
              <a:defRPr sz="2000"/>
            </a:lvl1pPr>
          </a:lstStyle>
          <a:p>
            <a:pPr lvl="0"/>
            <a:endParaRPr lang="es-MX" dirty="0"/>
          </a:p>
        </p:txBody>
      </p:sp>
      <p:sp>
        <p:nvSpPr>
          <p:cNvPr id="10" name="Google Shape;106;p7">
            <a:extLst>
              <a:ext uri="{FF2B5EF4-FFF2-40B4-BE49-F238E27FC236}">
                <a16:creationId xmlns:a16="http://schemas.microsoft.com/office/drawing/2014/main" id="{49C50BBF-AE89-6006-0302-C2C75D3E7ECB}"/>
              </a:ext>
            </a:extLst>
          </p:cNvPr>
          <p:cNvSpPr txBox="1"/>
          <p:nvPr userDrawn="1"/>
        </p:nvSpPr>
        <p:spPr>
          <a:xfrm>
            <a:off x="11066931" y="6204489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rgbClr val="FD7A22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sz="1400" dirty="0">
              <a:solidFill>
                <a:srgbClr val="FD7A2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" name="titulo">
            <a:extLst>
              <a:ext uri="{FF2B5EF4-FFF2-40B4-BE49-F238E27FC236}">
                <a16:creationId xmlns:a16="http://schemas.microsoft.com/office/drawing/2014/main" id="{C2AD8B3F-A694-FBCF-3873-63C4BDCD2F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4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cxnSp>
        <p:nvCxnSpPr>
          <p:cNvPr id="14" name="Google Shape;126;p10">
            <a:extLst>
              <a:ext uri="{FF2B5EF4-FFF2-40B4-BE49-F238E27FC236}">
                <a16:creationId xmlns:a16="http://schemas.microsoft.com/office/drawing/2014/main" id="{B6689697-0CE1-3E10-423B-06E628FA94FC}"/>
              </a:ext>
            </a:extLst>
          </p:cNvPr>
          <p:cNvCxnSpPr/>
          <p:nvPr userDrawn="1"/>
        </p:nvCxnSpPr>
        <p:spPr>
          <a:xfrm rot="10800000">
            <a:off x="11747698" y="1254063"/>
            <a:ext cx="0" cy="4898375"/>
          </a:xfrm>
          <a:prstGeom prst="straightConnector1">
            <a:avLst/>
          </a:prstGeom>
          <a:noFill/>
          <a:ln w="9525" cap="flat" cmpd="sng">
            <a:solidFill>
              <a:srgbClr val="FD7A2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5" name="Picture 3">
            <a:extLst>
              <a:ext uri="{FF2B5EF4-FFF2-40B4-BE49-F238E27FC236}">
                <a16:creationId xmlns:a16="http://schemas.microsoft.com/office/drawing/2014/main" id="{BCCC17DE-3B54-AD93-5D51-1E972D42C0E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39"/>
          <a:stretch/>
        </p:blipFill>
        <p:spPr bwMode="auto">
          <a:xfrm>
            <a:off x="11047843" y="359229"/>
            <a:ext cx="969986" cy="9797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040313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_graficas_equitativas" userDrawn="1">
  <p:cSld name="dos_graficas_equitativas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rafica_uno"/>
          <p:cNvSpPr>
            <a:spLocks noGrp="1"/>
          </p:cNvSpPr>
          <p:nvPr>
            <p:ph type="pic" idx="2"/>
          </p:nvPr>
        </p:nvSpPr>
        <p:spPr>
          <a:xfrm>
            <a:off x="419923" y="1124611"/>
            <a:ext cx="5115464" cy="5374160"/>
          </a:xfrm>
          <a:prstGeom prst="rect">
            <a:avLst/>
          </a:prstGeom>
          <a:noFill/>
          <a:ln>
            <a:noFill/>
          </a:ln>
        </p:spPr>
      </p:sp>
      <p:sp>
        <p:nvSpPr>
          <p:cNvPr id="5" name="Google Shape;106;p7">
            <a:extLst>
              <a:ext uri="{FF2B5EF4-FFF2-40B4-BE49-F238E27FC236}">
                <a16:creationId xmlns:a16="http://schemas.microsoft.com/office/drawing/2014/main" id="{F0C44132-B1CB-7519-9033-E29819AD8912}"/>
              </a:ext>
            </a:extLst>
          </p:cNvPr>
          <p:cNvSpPr txBox="1"/>
          <p:nvPr userDrawn="1"/>
        </p:nvSpPr>
        <p:spPr>
          <a:xfrm>
            <a:off x="11066931" y="6204489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rgbClr val="FD7A22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sz="1400" dirty="0">
              <a:solidFill>
                <a:srgbClr val="FD7A2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" name="titulo">
            <a:extLst>
              <a:ext uri="{FF2B5EF4-FFF2-40B4-BE49-F238E27FC236}">
                <a16:creationId xmlns:a16="http://schemas.microsoft.com/office/drawing/2014/main" id="{2E882E89-D749-8CCD-546E-AF45CF3CF9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4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" name="grafica_dos">
            <a:extLst>
              <a:ext uri="{FF2B5EF4-FFF2-40B4-BE49-F238E27FC236}">
                <a16:creationId xmlns:a16="http://schemas.microsoft.com/office/drawing/2014/main" id="{22C3D970-8CE5-C172-9C29-0838FEDC0391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5764809" y="1130054"/>
            <a:ext cx="5115464" cy="537416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0" name="Google Shape;126;p10">
            <a:extLst>
              <a:ext uri="{FF2B5EF4-FFF2-40B4-BE49-F238E27FC236}">
                <a16:creationId xmlns:a16="http://schemas.microsoft.com/office/drawing/2014/main" id="{F1ECD70D-0D82-8CBD-9568-EA468A9DB8C1}"/>
              </a:ext>
            </a:extLst>
          </p:cNvPr>
          <p:cNvCxnSpPr/>
          <p:nvPr userDrawn="1"/>
        </p:nvCxnSpPr>
        <p:spPr>
          <a:xfrm rot="10800000">
            <a:off x="11747698" y="1254063"/>
            <a:ext cx="0" cy="4898375"/>
          </a:xfrm>
          <a:prstGeom prst="straightConnector1">
            <a:avLst/>
          </a:prstGeom>
          <a:noFill/>
          <a:ln w="9525" cap="flat" cmpd="sng">
            <a:solidFill>
              <a:srgbClr val="FD7A2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1" name="Picture 3">
            <a:extLst>
              <a:ext uri="{FF2B5EF4-FFF2-40B4-BE49-F238E27FC236}">
                <a16:creationId xmlns:a16="http://schemas.microsoft.com/office/drawing/2014/main" id="{2C6F68C0-D30F-E1FD-B589-6D9C035F718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39"/>
          <a:stretch/>
        </p:blipFill>
        <p:spPr bwMode="auto">
          <a:xfrm>
            <a:off x="11047843" y="359229"/>
            <a:ext cx="969986" cy="9797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ta_metodologica_bc_mayo_20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4">
            <a:extLst>
              <a:ext uri="{FF2B5EF4-FFF2-40B4-BE49-F238E27FC236}">
                <a16:creationId xmlns:a16="http://schemas.microsoft.com/office/drawing/2014/main" id="{2A61D2F9-CC0C-E242-E91C-FDCF720F45AB}"/>
              </a:ext>
            </a:extLst>
          </p:cNvPr>
          <p:cNvSpPr txBox="1"/>
          <p:nvPr userDrawn="1"/>
        </p:nvSpPr>
        <p:spPr>
          <a:xfrm>
            <a:off x="352126" y="295126"/>
            <a:ext cx="11001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200" b="1" spc="300" dirty="0">
                <a:solidFill>
                  <a:srgbClr val="FD7A22"/>
                </a:solidFill>
                <a:latin typeface="Poppins" panose="02000000000000000000" pitchFamily="2" charset="77"/>
                <a:cs typeface="Poppins" panose="02000000000000000000" pitchFamily="2" charset="77"/>
              </a:rPr>
              <a:t>Nota metodológica¹</a:t>
            </a:r>
          </a:p>
        </p:txBody>
      </p:sp>
      <p:graphicFrame>
        <p:nvGraphicFramePr>
          <p:cNvPr id="9" name="Tabla 6">
            <a:extLst>
              <a:ext uri="{FF2B5EF4-FFF2-40B4-BE49-F238E27FC236}">
                <a16:creationId xmlns:a16="http://schemas.microsoft.com/office/drawing/2014/main" id="{99C1E06D-BA7A-66C5-11B5-32DB4CB4EED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086745520"/>
              </p:ext>
            </p:extLst>
          </p:nvPr>
        </p:nvGraphicFramePr>
        <p:xfrm>
          <a:off x="352126" y="924551"/>
          <a:ext cx="10648666" cy="50433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37841">
                  <a:extLst>
                    <a:ext uri="{9D8B030D-6E8A-4147-A177-3AD203B41FA5}">
                      <a16:colId xmlns:a16="http://schemas.microsoft.com/office/drawing/2014/main" val="2929718257"/>
                    </a:ext>
                  </a:extLst>
                </a:gridCol>
                <a:gridCol w="7610825">
                  <a:extLst>
                    <a:ext uri="{9D8B030D-6E8A-4147-A177-3AD203B41FA5}">
                      <a16:colId xmlns:a16="http://schemas.microsoft.com/office/drawing/2014/main" val="1970159204"/>
                    </a:ext>
                  </a:extLst>
                </a:gridCol>
              </a:tblGrid>
              <a:tr h="525032">
                <a:tc>
                  <a:txBody>
                    <a:bodyPr/>
                    <a:lstStyle/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Tipo de encuesta</a:t>
                      </a: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6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En vivienda, entrevistas cara a cara.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628606"/>
                  </a:ext>
                </a:extLst>
              </a:tr>
              <a:tr h="607817">
                <a:tc>
                  <a:txBody>
                    <a:bodyPr/>
                    <a:lstStyle/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Objetivo</a:t>
                      </a: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6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Medir la preferencia ciudadana respecto al las elecciones a Presidencia Municipal, Senado de Baja California y Presidencia de la República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7317354"/>
                  </a:ext>
                </a:extLst>
              </a:tr>
              <a:tr h="525032">
                <a:tc>
                  <a:txBody>
                    <a:bodyPr/>
                    <a:lstStyle/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Fecha de levantamiento</a:t>
                      </a: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6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Del 5 al 19 de Mayo del 2024.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7920833"/>
                  </a:ext>
                </a:extLst>
              </a:tr>
              <a:tr h="588591">
                <a:tc>
                  <a:txBody>
                    <a:bodyPr/>
                    <a:lstStyle/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Marco muestral</a:t>
                      </a: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6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Personas mayores de 18 años residentes en Baja California, con INE vigente.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8167282"/>
                  </a:ext>
                </a:extLst>
              </a:tr>
              <a:tr h="888955">
                <a:tc>
                  <a:txBody>
                    <a:bodyPr/>
                    <a:lstStyle/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Proceso de selección </a:t>
                      </a:r>
                    </a:p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de la muestra</a:t>
                      </a: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4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El estado de Baja California se estratificó en 15 secciones a partir de los municipios y los Distritos Federales que componen al estado. Después, se seleccionaron 379 secciones electorales de manera aleatoria con probabilidad proporcional a su lista nominal. Por último se </a:t>
                      </a:r>
                      <a:r>
                        <a:rPr lang="es-ES" sz="1400" b="0" dirty="0" err="1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seleccionaro</a:t>
                      </a:r>
                      <a:r>
                        <a:rPr lang="es-ES" sz="14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 n 2 manzanas de manera aleatoria simple y 5 entrevistas por manzana.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1453226"/>
                  </a:ext>
                </a:extLst>
              </a:tr>
              <a:tr h="525032">
                <a:tc>
                  <a:txBody>
                    <a:bodyPr/>
                    <a:lstStyle/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Tamaño de la muestra</a:t>
                      </a: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6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4,038 entrevistas efectivas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325417"/>
                  </a:ext>
                </a:extLst>
              </a:tr>
              <a:tr h="58859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Margen de error</a:t>
                      </a:r>
                    </a:p>
                    <a:p>
                      <a:pPr algn="l"/>
                      <a:endParaRPr lang="es-ES_tradnl" sz="1600" b="1" dirty="0">
                        <a:solidFill>
                          <a:schemeClr val="tx1"/>
                        </a:solidFill>
                        <a:latin typeface="Poppins" panose="02000000000000000000" pitchFamily="2" charset="77"/>
                        <a:cs typeface="Poppins" panose="02000000000000000000" pitchFamily="2" charset="77"/>
                      </a:endParaRP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6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El error mediano de la muestra es de 0.9 %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6203586"/>
                  </a:ext>
                </a:extLst>
              </a:tr>
              <a:tr h="525032">
                <a:tc>
                  <a:txBody>
                    <a:bodyPr/>
                    <a:lstStyle/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Nivel de confianza</a:t>
                      </a: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6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98% de confianza estadística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3306673"/>
                  </a:ext>
                </a:extLst>
              </a:tr>
            </a:tbl>
          </a:graphicData>
        </a:graphic>
      </p:graphicFrame>
      <p:sp>
        <p:nvSpPr>
          <p:cNvPr id="10" name="CuadroTexto 6">
            <a:extLst>
              <a:ext uri="{FF2B5EF4-FFF2-40B4-BE49-F238E27FC236}">
                <a16:creationId xmlns:a16="http://schemas.microsoft.com/office/drawing/2014/main" id="{C7E6D312-2E16-4C59-B7ED-A2545D55DE49}"/>
              </a:ext>
            </a:extLst>
          </p:cNvPr>
          <p:cNvSpPr txBox="1"/>
          <p:nvPr userDrawn="1"/>
        </p:nvSpPr>
        <p:spPr>
          <a:xfrm>
            <a:off x="254154" y="6026073"/>
            <a:ext cx="10919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200" dirty="0">
                <a:latin typeface="Poppins" panose="02000000000000000000" pitchFamily="2" charset="77"/>
                <a:cs typeface="Poppins" panose="02000000000000000000" pitchFamily="2" charset="77"/>
              </a:rPr>
              <a:t>Nota: ¹Los resultados pueden no sumar el 100% por cuestiones de redondeo. </a:t>
            </a:r>
            <a:r>
              <a:rPr lang="es-MX" sz="1200" kern="1200" dirty="0">
                <a:solidFill>
                  <a:schemeClr val="tx1"/>
                </a:solidFill>
                <a:latin typeface="Poppins" panose="02000000000000000000" pitchFamily="2" charset="77"/>
                <a:ea typeface="+mn-ea"/>
                <a:cs typeface="Poppins" panose="02000000000000000000" pitchFamily="2" charset="77"/>
              </a:rPr>
              <a:t>En las gráficas de cruces se pueden observar “*” en las estimaciones.  Estos representan el nivel de precisión la estimación. Cuando no se observa ninguno el dato es preciso mientras que “*” significa precisión estadística moderada y “**” es poca presión. No recomendamos interpretar los datos con “**”.</a:t>
            </a:r>
          </a:p>
        </p:txBody>
      </p:sp>
      <p:sp>
        <p:nvSpPr>
          <p:cNvPr id="6" name="Google Shape;106;p7">
            <a:extLst>
              <a:ext uri="{FF2B5EF4-FFF2-40B4-BE49-F238E27FC236}">
                <a16:creationId xmlns:a16="http://schemas.microsoft.com/office/drawing/2014/main" id="{6C789624-5680-A7DA-409C-27204F67C7BD}"/>
              </a:ext>
            </a:extLst>
          </p:cNvPr>
          <p:cNvSpPr txBox="1"/>
          <p:nvPr userDrawn="1"/>
        </p:nvSpPr>
        <p:spPr>
          <a:xfrm>
            <a:off x="11066931" y="6204489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rgbClr val="FD7A22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sz="1400" dirty="0">
              <a:solidFill>
                <a:srgbClr val="FD7A2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12" name="Google Shape;126;p10">
            <a:extLst>
              <a:ext uri="{FF2B5EF4-FFF2-40B4-BE49-F238E27FC236}">
                <a16:creationId xmlns:a16="http://schemas.microsoft.com/office/drawing/2014/main" id="{C4E5EDA9-1265-4E9B-064B-1EA795126E97}"/>
              </a:ext>
            </a:extLst>
          </p:cNvPr>
          <p:cNvCxnSpPr/>
          <p:nvPr userDrawn="1"/>
        </p:nvCxnSpPr>
        <p:spPr>
          <a:xfrm rot="10800000">
            <a:off x="11747698" y="1254063"/>
            <a:ext cx="0" cy="4898375"/>
          </a:xfrm>
          <a:prstGeom prst="straightConnector1">
            <a:avLst/>
          </a:prstGeom>
          <a:noFill/>
          <a:ln w="9525" cap="flat" cmpd="sng">
            <a:solidFill>
              <a:srgbClr val="FD7A2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3" name="Picture 3">
            <a:extLst>
              <a:ext uri="{FF2B5EF4-FFF2-40B4-BE49-F238E27FC236}">
                <a16:creationId xmlns:a16="http://schemas.microsoft.com/office/drawing/2014/main" id="{63EA3C55-0E33-AD69-A4BE-BBE2B017D4F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39"/>
          <a:stretch/>
        </p:blipFill>
        <p:spPr bwMode="auto">
          <a:xfrm>
            <a:off x="11047843" y="359229"/>
            <a:ext cx="969986" cy="9797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38363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oppins Medium"/>
              <a:buNone/>
              <a:defRPr sz="4400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  <p:sldLayoutId id="2147483687" r:id="rId2"/>
    <p:sldLayoutId id="2147483691" r:id="rId3"/>
    <p:sldLayoutId id="2147483685" r:id="rId4"/>
    <p:sldLayoutId id="2147483689" r:id="rId5"/>
    <p:sldLayoutId id="2147483672" r:id="rId6"/>
    <p:sldLayoutId id="2147483655" r:id="rId7"/>
    <p:sldLayoutId id="2147483694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body" idx="1"/>
          </p:nvPr>
        </p:nvSpPr>
        <p:spPr>
          <a:xfrm>
            <a:off x="1018903" y="1973263"/>
            <a:ext cx="10099086" cy="725624"/>
          </a:xfrm>
        </p:spPr>
        <p:txBody>
          <a:bodyPr/>
          <a:lstStyle/>
          <a:p>
            <a:r>
              <a:t>Censo de Negocios</a:t>
            </a:r>
          </a:p>
        </p:txBody>
      </p:sp>
      <p:sp>
        <p:nvSpPr>
          <p:cNvPr id="3" name="subtitulo"/>
          <p:cNvSpPr>
            <a:spLocks noGrp="1"/>
          </p:cNvSpPr>
          <p:nvPr>
            <p:ph type="body" idx="2" hasCustomPrompt="1"/>
          </p:nvPr>
        </p:nvSpPr>
        <p:spPr>
          <a:xfrm>
            <a:off x="0" y="2802799"/>
            <a:ext cx="12192000" cy="1154603"/>
          </a:xfrm>
        </p:spPr>
        <p:txBody>
          <a:bodyPr/>
          <a:lstStyle/>
          <a:p>
            <a:r>
              <a:rPr sz="6600" dirty="0"/>
              <a:t>Plaza </a:t>
            </a:r>
            <a:r>
              <a:rPr sz="6600" dirty="0" err="1"/>
              <a:t>Galerías</a:t>
            </a:r>
            <a:r>
              <a:rPr sz="6600" dirty="0"/>
              <a:t> </a:t>
            </a:r>
            <a:r>
              <a:rPr sz="6600" dirty="0" err="1"/>
              <a:t>Hipódromo</a:t>
            </a:r>
            <a:r>
              <a:rPr sz="6600" dirty="0"/>
              <a:t>
Segunda Etapa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>
            <a:normAutofit fontScale="90000"/>
          </a:bodyPr>
          <a:lstStyle/>
          <a:p>
            <a:r>
              <a:t>Pensando específicamente en los restaurantes de este centro comercial, ¿con qué frecuencia sueles venir a comer aquí cada mes?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/>
          <a:lstStyle/>
          <a:p>
            <a:r>
              <a:t>¿Cuál es el restaurante o establecimiento de comida que más frecuentas en este centro comercial?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/>
          <a:lstStyle/>
          <a:p>
            <a:r>
              <a:t>¿Qué tipo de restaurante o comida crees que sería una buena opción para agregar a este centro comercial?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>
            <a:normAutofit fontScale="90000"/>
          </a:bodyPr>
          <a:lstStyle/>
          <a:p>
            <a:r>
              <a:t>¿Qué prefieres generalmente: un restaurante con un menú muy especializado en un tipo de cocina o uno que ofrezca una gran variedad de opciones?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/>
          <a:lstStyle/>
          <a:p>
            <a:r>
              <a:t>A continuación, te diré cinco tipos de restaurantes, me dirás si los conoces o has escuchado hablar de ellos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/>
          <a:lstStyle/>
          <a:p>
            <a:r>
              <a:t>De acuerdo con tus gustos y en una escala del 0 al 5 ¿qué tan atractivo te resulta este tipo de restaurante?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>
            <a:normAutofit fontScale="90000"/>
          </a:bodyPr>
          <a:lstStyle/>
          <a:p>
            <a:r>
              <a:t>Según tu opinión y en una escala del 0 al 5, ¿qué tan innovador consideras que sería incorporar este tipo de restaurante en esta zona comercial?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/>
          <a:lstStyle/>
          <a:p>
            <a:r>
              <a:t>¿Cuál sería el monto máximo que estarías dispuesto a pagar por un plato fuerte en este tipo de restaurante?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>
            <a:noAutofit/>
          </a:bodyPr>
          <a:lstStyle/>
          <a:p>
            <a:r>
              <a:rPr sz="2000" dirty="0"/>
              <a:t>Por favor, </a:t>
            </a:r>
            <a:r>
              <a:rPr sz="2000" dirty="0" err="1"/>
              <a:t>ordena</a:t>
            </a:r>
            <a:r>
              <a:rPr sz="2000" dirty="0"/>
              <a:t> </a:t>
            </a:r>
            <a:r>
              <a:rPr sz="2000" dirty="0" err="1"/>
              <a:t>los</a:t>
            </a:r>
            <a:r>
              <a:rPr sz="2000" dirty="0"/>
              <a:t> </a:t>
            </a:r>
            <a:r>
              <a:rPr sz="2000" dirty="0" err="1"/>
              <a:t>restaurantes</a:t>
            </a:r>
            <a:r>
              <a:rPr sz="2000" dirty="0"/>
              <a:t> </a:t>
            </a:r>
            <a:r>
              <a:rPr sz="2000" dirty="0" err="1"/>
              <a:t>según</a:t>
            </a:r>
            <a:r>
              <a:rPr sz="2000" dirty="0"/>
              <a:t> </a:t>
            </a:r>
            <a:r>
              <a:rPr sz="2000" dirty="0" err="1"/>
              <a:t>tus</a:t>
            </a:r>
            <a:r>
              <a:rPr sz="2000" dirty="0"/>
              <a:t> </a:t>
            </a:r>
            <a:r>
              <a:rPr sz="2000" dirty="0" err="1"/>
              <a:t>preferencias</a:t>
            </a:r>
            <a:r>
              <a:rPr sz="2000" dirty="0"/>
              <a:t> </a:t>
            </a:r>
            <a:r>
              <a:rPr sz="2000" dirty="0" err="1"/>
              <a:t>personales</a:t>
            </a:r>
            <a:r>
              <a:rPr sz="2000" dirty="0"/>
              <a:t>, </a:t>
            </a:r>
            <a:r>
              <a:rPr sz="2000" dirty="0" err="1"/>
              <a:t>donde</a:t>
            </a:r>
            <a:r>
              <a:rPr sz="2000" dirty="0"/>
              <a:t> 1 </a:t>
            </a:r>
            <a:r>
              <a:rPr sz="2000" dirty="0" err="1"/>
              <a:t>representa</a:t>
            </a:r>
            <a:r>
              <a:rPr sz="2000" dirty="0"/>
              <a:t> </a:t>
            </a:r>
            <a:r>
              <a:rPr sz="2000" dirty="0" err="1"/>
              <a:t>el</a:t>
            </a:r>
            <a:r>
              <a:rPr sz="2000" dirty="0"/>
              <a:t> </a:t>
            </a:r>
            <a:r>
              <a:rPr sz="2000" dirty="0" err="1"/>
              <a:t>tipo</a:t>
            </a:r>
            <a:r>
              <a:rPr sz="2000" dirty="0"/>
              <a:t> de </a:t>
            </a:r>
            <a:r>
              <a:rPr sz="2000" dirty="0" err="1"/>
              <a:t>restaurante</a:t>
            </a:r>
            <a:r>
              <a:rPr sz="2000" dirty="0"/>
              <a:t> que </a:t>
            </a:r>
            <a:r>
              <a:rPr sz="2000" dirty="0" err="1"/>
              <a:t>más</a:t>
            </a:r>
            <a:r>
              <a:rPr sz="2000" dirty="0"/>
              <a:t> </a:t>
            </a:r>
            <a:r>
              <a:rPr sz="2000" dirty="0" err="1"/>
              <a:t>te</a:t>
            </a:r>
            <a:r>
              <a:rPr sz="2000" dirty="0"/>
              <a:t> </a:t>
            </a:r>
            <a:r>
              <a:rPr sz="2000" dirty="0" err="1"/>
              <a:t>atrae</a:t>
            </a:r>
            <a:r>
              <a:rPr sz="2000" dirty="0"/>
              <a:t>, y 5 </a:t>
            </a:r>
            <a:r>
              <a:rPr sz="2000" dirty="0" err="1"/>
              <a:t>el</a:t>
            </a:r>
            <a:r>
              <a:rPr sz="2000" dirty="0"/>
              <a:t> que </a:t>
            </a:r>
            <a:r>
              <a:rPr sz="2000" dirty="0" err="1"/>
              <a:t>menos</a:t>
            </a:r>
            <a:r>
              <a:rPr sz="2000" dirty="0"/>
              <a:t> </a:t>
            </a:r>
            <a:r>
              <a:rPr sz="2000" dirty="0" err="1"/>
              <a:t>te</a:t>
            </a:r>
            <a:r>
              <a:rPr sz="2000" dirty="0"/>
              <a:t> </a:t>
            </a:r>
            <a:r>
              <a:rPr sz="2000" dirty="0" err="1"/>
              <a:t>atrae</a:t>
            </a:r>
            <a:r>
              <a:rPr sz="2000" dirty="0"/>
              <a:t>. </a:t>
            </a:r>
            <a:r>
              <a:rPr sz="2000" dirty="0" err="1"/>
              <a:t>Considera</a:t>
            </a:r>
            <a:r>
              <a:rPr sz="2000" dirty="0"/>
              <a:t> </a:t>
            </a:r>
            <a:r>
              <a:rPr sz="2000" dirty="0" err="1"/>
              <a:t>aspectos</a:t>
            </a:r>
            <a:r>
              <a:rPr sz="2000" dirty="0"/>
              <a:t> </a:t>
            </a:r>
            <a:r>
              <a:rPr sz="2000" dirty="0" err="1"/>
              <a:t>como</a:t>
            </a:r>
            <a:r>
              <a:rPr sz="2000" dirty="0"/>
              <a:t> </a:t>
            </a:r>
            <a:r>
              <a:rPr sz="2000" dirty="0" err="1"/>
              <a:t>el</a:t>
            </a:r>
            <a:r>
              <a:rPr sz="2000" dirty="0"/>
              <a:t> </a:t>
            </a:r>
            <a:r>
              <a:rPr sz="2000" dirty="0" err="1"/>
              <a:t>estilo</a:t>
            </a:r>
            <a:r>
              <a:rPr sz="2000" dirty="0"/>
              <a:t> de comida, </a:t>
            </a:r>
            <a:r>
              <a:rPr sz="2000" dirty="0" err="1"/>
              <a:t>ambiente</a:t>
            </a:r>
            <a:r>
              <a:rPr sz="2000" dirty="0"/>
              <a:t>, y la </a:t>
            </a:r>
            <a:r>
              <a:rPr sz="2000" dirty="0" err="1"/>
              <a:t>experiencia</a:t>
            </a:r>
            <a:r>
              <a:rPr sz="2000" dirty="0"/>
              <a:t> general al </a:t>
            </a:r>
            <a:r>
              <a:rPr sz="2000" dirty="0" err="1"/>
              <a:t>elegir</a:t>
            </a:r>
            <a:r>
              <a:rPr sz="2000" dirty="0"/>
              <a:t> </a:t>
            </a:r>
            <a:r>
              <a:rPr sz="2000" dirty="0" err="1"/>
              <a:t>tu</a:t>
            </a:r>
            <a:r>
              <a:rPr sz="2000" dirty="0"/>
              <a:t> </a:t>
            </a:r>
            <a:r>
              <a:rPr sz="2000" dirty="0" err="1"/>
              <a:t>orden</a:t>
            </a:r>
            <a:r>
              <a:rPr sz="2000" dirty="0"/>
              <a:t> de </a:t>
            </a:r>
            <a:r>
              <a:rPr sz="2000" dirty="0" err="1"/>
              <a:t>preferencia</a:t>
            </a:r>
            <a:endParaRPr sz="2000" dirty="0"/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/>
          <a:lstStyle/>
          <a:p>
            <a:r>
              <a:t>En una escala del 0 al 5, donde 0 es “pésimo” y 5 “excelente”, ¿Cómo calificarías la ...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/>
          <a:lstStyle/>
          <a:p>
            <a:r>
              <a:t>¿En el último mes ha consumido alimentos en algún restaurante de este centro comercial?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/>
          <a:lstStyle/>
          <a:p>
            <a:r>
              <a:t>En una escala del 0 al 5, donde 0 es “pésimo” y 5 “excelente”, ¿Cómo calificarías la ...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/>
          <a:lstStyle/>
          <a:p>
            <a:r>
              <a:t>Edad y Sexo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/>
          <a:lstStyle/>
          <a:p>
            <a:r>
              <a:t>¿Cuál es su último grado de estudios?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/>
          <a:lstStyle/>
          <a:p>
            <a:r>
              <a:t>¿Cuál es su principal ocupación?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/>
          <a:lstStyle/>
          <a:p>
            <a:r>
              <a:t>¿Cuánto gana usted por este trabajo al mes?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/>
          <a:lstStyle/>
          <a:p>
            <a:r>
              <a:t>Índice AMAI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/>
          <a:lstStyle/>
          <a:p>
            <a:r>
              <a:t>¿Cuál es tu tipo de comida favorita?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/>
          <a:lstStyle/>
          <a:p>
            <a:r>
              <a:t>¿Cuáles son los tres tipos de comidas que más consumes cuando comes fuera de casa?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/>
          <a:lstStyle/>
          <a:p>
            <a:r>
              <a:t>¿Qué aspecto consideras más importante cuando eliges un restaurante?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/>
          <a:lstStyle/>
          <a:p>
            <a:r>
              <a:t>¿Cuántas veces al mes sueles comer en un restaurante?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/>
          <a:lstStyle/>
          <a:p>
            <a:r>
              <a:t>En promedio, ¿cuánto sueles gastar individualmente en un plantillo en un restaurante?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/>
          <a:lstStyle/>
          <a:p>
            <a:r>
              <a:t>¿Cuántas veces al mes sueles comprar comida en un servicio de delivery como Uber Eats o DiDiFood?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title"/>
          </p:nvPr>
        </p:nvSpPr>
        <p:spPr>
          <a:xfrm>
            <a:off x="419923" y="365126"/>
            <a:ext cx="10471234" cy="892174"/>
          </a:xfrm>
        </p:spPr>
        <p:txBody>
          <a:bodyPr/>
          <a:lstStyle/>
          <a:p>
            <a:r>
              <a:t>En promedio, ¿cuánto sueles gastar individualmente en un pedido para llevar a domicilio?</a:t>
            </a:r>
          </a:p>
        </p:txBody>
      </p:sp>
      <p:pic>
        <p:nvPicPr>
          <p:cNvPr id="3" name="imagen_principal"/>
          <p:cNvPicPr>
            <a:picLocks noGrp="1"/>
          </p:cNvPicPr>
          <p:nvPr>
            <p:ph type="pic" idx="2"/>
          </p:nvPr>
        </p:nvPicPr>
        <p:blipFill>
          <a:blip r:embed="rId2" cstate="print"/>
          <a:stretch>
            <a:fillRect/>
          </a:stretch>
        </p:blipFill>
        <p:spPr>
          <a:xfrm>
            <a:off x="403814" y="1289957"/>
            <a:ext cx="10487344" cy="519248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544</TotalTime>
  <Words>434</Words>
  <Application>Microsoft Office PowerPoint</Application>
  <PresentationFormat>Widescreen</PresentationFormat>
  <Paragraphs>26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Poppins</vt:lpstr>
      <vt:lpstr>Poppins Medium</vt:lpstr>
      <vt:lpstr>Office Theme</vt:lpstr>
      <vt:lpstr>PowerPoint Presentation</vt:lpstr>
      <vt:lpstr>¿En el último mes ha consumido alimentos en algún restaurante de este centro comercial?</vt:lpstr>
      <vt:lpstr>¿Cuál es tu tipo de comida favorita?</vt:lpstr>
      <vt:lpstr>¿Cuáles son los tres tipos de comidas que más consumes cuando comes fuera de casa?</vt:lpstr>
      <vt:lpstr>¿Qué aspecto consideras más importante cuando eliges un restaurante?</vt:lpstr>
      <vt:lpstr>¿Cuántas veces al mes sueles comer en un restaurante?</vt:lpstr>
      <vt:lpstr>En promedio, ¿cuánto sueles gastar individualmente en un plantillo en un restaurante?</vt:lpstr>
      <vt:lpstr>¿Cuántas veces al mes sueles comprar comida en un servicio de delivery como Uber Eats o DiDiFood?</vt:lpstr>
      <vt:lpstr>En promedio, ¿cuánto sueles gastar individualmente en un pedido para llevar a domicilio?</vt:lpstr>
      <vt:lpstr>Pensando específicamente en los restaurantes de este centro comercial, ¿con qué frecuencia sueles venir a comer aquí cada mes?</vt:lpstr>
      <vt:lpstr>¿Cuál es el restaurante o establecimiento de comida que más frecuentas en este centro comercial?</vt:lpstr>
      <vt:lpstr>¿Qué tipo de restaurante o comida crees que sería una buena opción para agregar a este centro comercial?</vt:lpstr>
      <vt:lpstr>¿Qué prefieres generalmente: un restaurante con un menú muy especializado en un tipo de cocina o uno que ofrezca una gran variedad de opciones?</vt:lpstr>
      <vt:lpstr>A continuación, te diré cinco tipos de restaurantes, me dirás si los conoces o has escuchado hablar de ellos</vt:lpstr>
      <vt:lpstr>De acuerdo con tus gustos y en una escala del 0 al 5 ¿qué tan atractivo te resulta este tipo de restaurante?</vt:lpstr>
      <vt:lpstr>Según tu opinión y en una escala del 0 al 5, ¿qué tan innovador consideras que sería incorporar este tipo de restaurante en esta zona comercial?</vt:lpstr>
      <vt:lpstr>¿Cuál sería el monto máximo que estarías dispuesto a pagar por un plato fuerte en este tipo de restaurante?</vt:lpstr>
      <vt:lpstr>Por favor, ordena los restaurantes según tus preferencias personales, donde 1 representa el tipo de restaurante que más te atrae, y 5 el que menos te atrae. Considera aspectos como el estilo de comida, ambiente, y la experiencia general al elegir tu orden de preferencia</vt:lpstr>
      <vt:lpstr>En una escala del 0 al 5, donde 0 es “pésimo” y 5 “excelente”, ¿Cómo calificarías la ...</vt:lpstr>
      <vt:lpstr>En una escala del 0 al 5, donde 0 es “pésimo” y 5 “excelente”, ¿Cómo calificarías la ...</vt:lpstr>
      <vt:lpstr>Edad y Sexo</vt:lpstr>
      <vt:lpstr>¿Cuál es su último grado de estudios?</vt:lpstr>
      <vt:lpstr>¿Cuál es su principal ocupación?</vt:lpstr>
      <vt:lpstr>¿Cuánto gana usted por este trabajo al mes?</vt:lpstr>
      <vt:lpstr>Índice AMAI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MORANT</dc:creator>
  <cp:lastModifiedBy>Allan Josué García</cp:lastModifiedBy>
  <cp:revision>109</cp:revision>
  <dcterms:modified xsi:type="dcterms:W3CDTF">2024-11-15T16:26:27Z</dcterms:modified>
</cp:coreProperties>
</file>